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64" r:id="rId5"/>
    <p:sldId id="258" r:id="rId6"/>
    <p:sldId id="265" r:id="rId7"/>
    <p:sldId id="260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A4ECB-5B87-44BD-A1C4-64BD3F9615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997664-4CE7-4494-B1E5-883E53184126}">
      <dgm:prSet/>
      <dgm:spPr/>
      <dgm:t>
        <a:bodyPr/>
        <a:lstStyle/>
        <a:p>
          <a:endParaRPr lang="en-US" dirty="0"/>
        </a:p>
      </dgm:t>
    </dgm:pt>
    <dgm:pt modelId="{F499F931-17D0-435D-B27E-C697383A6D38}" type="parTrans" cxnId="{051B2BCD-8616-492E-AFB6-A5A0752101AA}">
      <dgm:prSet/>
      <dgm:spPr/>
      <dgm:t>
        <a:bodyPr/>
        <a:lstStyle/>
        <a:p>
          <a:endParaRPr lang="en-US"/>
        </a:p>
      </dgm:t>
    </dgm:pt>
    <dgm:pt modelId="{A3530A48-1F2B-43DA-95C3-B00C455760AB}" type="sibTrans" cxnId="{051B2BCD-8616-492E-AFB6-A5A0752101AA}">
      <dgm:prSet/>
      <dgm:spPr/>
      <dgm:t>
        <a:bodyPr/>
        <a:lstStyle/>
        <a:p>
          <a:endParaRPr lang="en-US"/>
        </a:p>
      </dgm:t>
    </dgm:pt>
    <dgm:pt modelId="{446323B4-A052-48EC-B001-D49D279E9CD5}">
      <dgm:prSet/>
      <dgm:spPr/>
      <dgm:t>
        <a:bodyPr/>
        <a:lstStyle/>
        <a:p>
          <a:r>
            <a:rPr lang="en-GB" b="1" dirty="0">
              <a:solidFill>
                <a:schemeClr val="accent2"/>
              </a:solidFill>
              <a:latin typeface="Georgia" panose="02040502050405020303" pitchFamily="18" charset="0"/>
            </a:rPr>
            <a:t>Daily Time Series Plot of Fare Amount and Tripe Duration Per Dates </a:t>
          </a:r>
          <a:endParaRPr lang="en-US" dirty="0">
            <a:solidFill>
              <a:schemeClr val="accent2"/>
            </a:solidFill>
            <a:latin typeface="Georgia" panose="02040502050405020303" pitchFamily="18" charset="0"/>
          </a:endParaRPr>
        </a:p>
      </dgm:t>
    </dgm:pt>
    <dgm:pt modelId="{E1924A01-9DCE-4E33-87EE-8B0B8E0319E9}" type="parTrans" cxnId="{ABBB88A4-6987-436D-9F78-83A9BE54FD4B}">
      <dgm:prSet/>
      <dgm:spPr/>
      <dgm:t>
        <a:bodyPr/>
        <a:lstStyle/>
        <a:p>
          <a:endParaRPr lang="en-US"/>
        </a:p>
      </dgm:t>
    </dgm:pt>
    <dgm:pt modelId="{B65B2753-4DC8-4785-86D5-111BFCDDE607}" type="sibTrans" cxnId="{ABBB88A4-6987-436D-9F78-83A9BE54FD4B}">
      <dgm:prSet/>
      <dgm:spPr/>
      <dgm:t>
        <a:bodyPr/>
        <a:lstStyle/>
        <a:p>
          <a:endParaRPr lang="en-US"/>
        </a:p>
      </dgm:t>
    </dgm:pt>
    <dgm:pt modelId="{65713CE8-029A-4550-B5E6-45237E39607D}" type="pres">
      <dgm:prSet presAssocID="{2BEA4ECB-5B87-44BD-A1C4-64BD3F96154B}" presName="root" presStyleCnt="0">
        <dgm:presLayoutVars>
          <dgm:dir/>
          <dgm:resizeHandles val="exact"/>
        </dgm:presLayoutVars>
      </dgm:prSet>
      <dgm:spPr/>
    </dgm:pt>
    <dgm:pt modelId="{4843CBBB-34AB-4051-A2FD-A313EE927F4D}" type="pres">
      <dgm:prSet presAssocID="{D8997664-4CE7-4494-B1E5-883E53184126}" presName="compNode" presStyleCnt="0"/>
      <dgm:spPr/>
    </dgm:pt>
    <dgm:pt modelId="{7AA5478D-7F60-4958-B11C-207609D9B30B}" type="pres">
      <dgm:prSet presAssocID="{D8997664-4CE7-4494-B1E5-883E53184126}" presName="bgRect" presStyleLbl="bgShp" presStyleIdx="0" presStyleCnt="2" custScaleY="100434" custLinFactNeighborX="-365" custLinFactNeighborY="295"/>
      <dgm:spPr/>
    </dgm:pt>
    <dgm:pt modelId="{EB02F667-1803-4BCF-B488-EC711267A801}" type="pres">
      <dgm:prSet presAssocID="{D8997664-4CE7-4494-B1E5-883E5318412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4B5E23C6-0064-428C-AD27-242034938972}" type="pres">
      <dgm:prSet presAssocID="{D8997664-4CE7-4494-B1E5-883E53184126}" presName="spaceRect" presStyleCnt="0"/>
      <dgm:spPr/>
    </dgm:pt>
    <dgm:pt modelId="{8ED9FD02-272C-42E5-9652-7DC4229F62C4}" type="pres">
      <dgm:prSet presAssocID="{D8997664-4CE7-4494-B1E5-883E53184126}" presName="parTx" presStyleLbl="revTx" presStyleIdx="0" presStyleCnt="2" custScaleX="93109" custScaleY="89478">
        <dgm:presLayoutVars>
          <dgm:chMax val="0"/>
          <dgm:chPref val="0"/>
        </dgm:presLayoutVars>
      </dgm:prSet>
      <dgm:spPr/>
    </dgm:pt>
    <dgm:pt modelId="{074C2C54-F87C-4080-95A8-0ED992F596DB}" type="pres">
      <dgm:prSet presAssocID="{A3530A48-1F2B-43DA-95C3-B00C455760AB}" presName="sibTrans" presStyleCnt="0"/>
      <dgm:spPr/>
    </dgm:pt>
    <dgm:pt modelId="{F337DADB-811B-42B4-BAB1-23CE60AFDF3C}" type="pres">
      <dgm:prSet presAssocID="{446323B4-A052-48EC-B001-D49D279E9CD5}" presName="compNode" presStyleCnt="0"/>
      <dgm:spPr/>
    </dgm:pt>
    <dgm:pt modelId="{0E30E58B-F955-4FB8-B743-AAF25479028E}" type="pres">
      <dgm:prSet presAssocID="{446323B4-A052-48EC-B001-D49D279E9CD5}" presName="bgRect" presStyleLbl="bgShp" presStyleIdx="1" presStyleCnt="2"/>
      <dgm:spPr/>
    </dgm:pt>
    <dgm:pt modelId="{B0359FFF-164F-4932-ADB7-ECBC1A9F374B}" type="pres">
      <dgm:prSet presAssocID="{446323B4-A052-48EC-B001-D49D279E9C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991F19B8-E026-4299-9766-E2DDEDF59E91}" type="pres">
      <dgm:prSet presAssocID="{446323B4-A052-48EC-B001-D49D279E9CD5}" presName="spaceRect" presStyleCnt="0"/>
      <dgm:spPr/>
    </dgm:pt>
    <dgm:pt modelId="{7AEB4DEE-EA36-47C6-911E-924A3E776AF8}" type="pres">
      <dgm:prSet presAssocID="{446323B4-A052-48EC-B001-D49D279E9CD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DCAFA8D-C999-4748-8147-BC738415D8D4}" type="presOf" srcId="{D8997664-4CE7-4494-B1E5-883E53184126}" destId="{8ED9FD02-272C-42E5-9652-7DC4229F62C4}" srcOrd="0" destOrd="0" presId="urn:microsoft.com/office/officeart/2018/2/layout/IconVerticalSolidList"/>
    <dgm:cxn modelId="{ABBB88A4-6987-436D-9F78-83A9BE54FD4B}" srcId="{2BEA4ECB-5B87-44BD-A1C4-64BD3F96154B}" destId="{446323B4-A052-48EC-B001-D49D279E9CD5}" srcOrd="1" destOrd="0" parTransId="{E1924A01-9DCE-4E33-87EE-8B0B8E0319E9}" sibTransId="{B65B2753-4DC8-4785-86D5-111BFCDDE607}"/>
    <dgm:cxn modelId="{0AD490B2-DA11-49FF-96E0-14682579FAF2}" type="presOf" srcId="{446323B4-A052-48EC-B001-D49D279E9CD5}" destId="{7AEB4DEE-EA36-47C6-911E-924A3E776AF8}" srcOrd="0" destOrd="0" presId="urn:microsoft.com/office/officeart/2018/2/layout/IconVerticalSolidList"/>
    <dgm:cxn modelId="{051B2BCD-8616-492E-AFB6-A5A0752101AA}" srcId="{2BEA4ECB-5B87-44BD-A1C4-64BD3F96154B}" destId="{D8997664-4CE7-4494-B1E5-883E53184126}" srcOrd="0" destOrd="0" parTransId="{F499F931-17D0-435D-B27E-C697383A6D38}" sibTransId="{A3530A48-1F2B-43DA-95C3-B00C455760AB}"/>
    <dgm:cxn modelId="{6CDB3DEA-CF30-40EF-8E9E-AD298FF5E40E}" type="presOf" srcId="{2BEA4ECB-5B87-44BD-A1C4-64BD3F96154B}" destId="{65713CE8-029A-4550-B5E6-45237E39607D}" srcOrd="0" destOrd="0" presId="urn:microsoft.com/office/officeart/2018/2/layout/IconVerticalSolidList"/>
    <dgm:cxn modelId="{32B8AC70-B12E-4E3D-865E-0FDC739FEF16}" type="presParOf" srcId="{65713CE8-029A-4550-B5E6-45237E39607D}" destId="{4843CBBB-34AB-4051-A2FD-A313EE927F4D}" srcOrd="0" destOrd="0" presId="urn:microsoft.com/office/officeart/2018/2/layout/IconVerticalSolidList"/>
    <dgm:cxn modelId="{2470BAD0-30D7-43A5-BAF6-DF3A5733E12D}" type="presParOf" srcId="{4843CBBB-34AB-4051-A2FD-A313EE927F4D}" destId="{7AA5478D-7F60-4958-B11C-207609D9B30B}" srcOrd="0" destOrd="0" presId="urn:microsoft.com/office/officeart/2018/2/layout/IconVerticalSolidList"/>
    <dgm:cxn modelId="{0F02C79D-A1DA-4477-AA4B-1C39058C3034}" type="presParOf" srcId="{4843CBBB-34AB-4051-A2FD-A313EE927F4D}" destId="{EB02F667-1803-4BCF-B488-EC711267A801}" srcOrd="1" destOrd="0" presId="urn:microsoft.com/office/officeart/2018/2/layout/IconVerticalSolidList"/>
    <dgm:cxn modelId="{4A4541CC-E269-49C1-8C6A-530E9ABE91F6}" type="presParOf" srcId="{4843CBBB-34AB-4051-A2FD-A313EE927F4D}" destId="{4B5E23C6-0064-428C-AD27-242034938972}" srcOrd="2" destOrd="0" presId="urn:microsoft.com/office/officeart/2018/2/layout/IconVerticalSolidList"/>
    <dgm:cxn modelId="{E65498F7-20F3-44DA-9548-7A9FC4559E27}" type="presParOf" srcId="{4843CBBB-34AB-4051-A2FD-A313EE927F4D}" destId="{8ED9FD02-272C-42E5-9652-7DC4229F62C4}" srcOrd="3" destOrd="0" presId="urn:microsoft.com/office/officeart/2018/2/layout/IconVerticalSolidList"/>
    <dgm:cxn modelId="{FF424B23-94ED-4CF4-922D-FE47D1201B57}" type="presParOf" srcId="{65713CE8-029A-4550-B5E6-45237E39607D}" destId="{074C2C54-F87C-4080-95A8-0ED992F596DB}" srcOrd="1" destOrd="0" presId="urn:microsoft.com/office/officeart/2018/2/layout/IconVerticalSolidList"/>
    <dgm:cxn modelId="{B1FFBD95-0C84-4FD3-AAC6-A6C7B9ACEFCA}" type="presParOf" srcId="{65713CE8-029A-4550-B5E6-45237E39607D}" destId="{F337DADB-811B-42B4-BAB1-23CE60AFDF3C}" srcOrd="2" destOrd="0" presId="urn:microsoft.com/office/officeart/2018/2/layout/IconVerticalSolidList"/>
    <dgm:cxn modelId="{2D635C94-B67F-421D-A767-BDD9CD92A60E}" type="presParOf" srcId="{F337DADB-811B-42B4-BAB1-23CE60AFDF3C}" destId="{0E30E58B-F955-4FB8-B743-AAF25479028E}" srcOrd="0" destOrd="0" presId="urn:microsoft.com/office/officeart/2018/2/layout/IconVerticalSolidList"/>
    <dgm:cxn modelId="{8895D192-3880-4BC3-AB91-1E7186C81A66}" type="presParOf" srcId="{F337DADB-811B-42B4-BAB1-23CE60AFDF3C}" destId="{B0359FFF-164F-4932-ADB7-ECBC1A9F374B}" srcOrd="1" destOrd="0" presId="urn:microsoft.com/office/officeart/2018/2/layout/IconVerticalSolidList"/>
    <dgm:cxn modelId="{24BAB100-DAF4-492E-B12E-62D1689EDCD4}" type="presParOf" srcId="{F337DADB-811B-42B4-BAB1-23CE60AFDF3C}" destId="{991F19B8-E026-4299-9766-E2DDEDF59E91}" srcOrd="2" destOrd="0" presId="urn:microsoft.com/office/officeart/2018/2/layout/IconVerticalSolidList"/>
    <dgm:cxn modelId="{9AD9BB15-2E48-4437-A9D0-C59DA3D8F377}" type="presParOf" srcId="{F337DADB-811B-42B4-BAB1-23CE60AFDF3C}" destId="{7AEB4DEE-EA36-47C6-911E-924A3E776A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5478D-7F60-4958-B11C-207609D9B30B}">
      <dsp:nvSpPr>
        <dsp:cNvPr id="0" name=""/>
        <dsp:cNvSpPr/>
      </dsp:nvSpPr>
      <dsp:spPr>
        <a:xfrm>
          <a:off x="0" y="742294"/>
          <a:ext cx="5010912" cy="137435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2F667-1803-4BCF-B488-EC711267A801}">
      <dsp:nvSpPr>
        <dsp:cNvPr id="0" name=""/>
        <dsp:cNvSpPr/>
      </dsp:nvSpPr>
      <dsp:spPr>
        <a:xfrm>
          <a:off x="413946" y="1049121"/>
          <a:ext cx="752630" cy="752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9FD02-272C-42E5-9652-7DC4229F62C4}">
      <dsp:nvSpPr>
        <dsp:cNvPr id="0" name=""/>
        <dsp:cNvSpPr/>
      </dsp:nvSpPr>
      <dsp:spPr>
        <a:xfrm>
          <a:off x="1698717" y="813219"/>
          <a:ext cx="3194000" cy="1224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24" tIns="144824" rIns="144824" bIns="1448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698717" y="813219"/>
        <a:ext cx="3194000" cy="1224433"/>
      </dsp:txXfrm>
    </dsp:sp>
    <dsp:sp modelId="{0E30E58B-F955-4FB8-B743-AAF25479028E}">
      <dsp:nvSpPr>
        <dsp:cNvPr id="0" name=""/>
        <dsp:cNvSpPr/>
      </dsp:nvSpPr>
      <dsp:spPr>
        <a:xfrm>
          <a:off x="0" y="2454719"/>
          <a:ext cx="5010912" cy="1368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59FFF-164F-4932-ADB7-ECBC1A9F374B}">
      <dsp:nvSpPr>
        <dsp:cNvPr id="0" name=""/>
        <dsp:cNvSpPr/>
      </dsp:nvSpPr>
      <dsp:spPr>
        <a:xfrm>
          <a:off x="413946" y="2762614"/>
          <a:ext cx="752630" cy="752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B4DEE-EA36-47C6-911E-924A3E776AF8}">
      <dsp:nvSpPr>
        <dsp:cNvPr id="0" name=""/>
        <dsp:cNvSpPr/>
      </dsp:nvSpPr>
      <dsp:spPr>
        <a:xfrm>
          <a:off x="1580523" y="2454719"/>
          <a:ext cx="3430388" cy="1368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24" tIns="144824" rIns="144824" bIns="14482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accent2"/>
              </a:solidFill>
              <a:latin typeface="Georgia" panose="02040502050405020303" pitchFamily="18" charset="0"/>
            </a:rPr>
            <a:t>Daily Time Series Plot of Fare Amount and Tripe Duration Per Dates </a:t>
          </a:r>
          <a:endParaRPr lang="en-US" sz="2000" kern="1200" dirty="0">
            <a:solidFill>
              <a:schemeClr val="accent2"/>
            </a:solidFill>
            <a:latin typeface="Georgia" panose="02040502050405020303" pitchFamily="18" charset="0"/>
          </a:endParaRPr>
        </a:p>
      </dsp:txBody>
      <dsp:txXfrm>
        <a:off x="1580523" y="2454719"/>
        <a:ext cx="3430388" cy="1368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466A-D13D-8BB6-80A7-D150FD32C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6D3EA-13C6-64AA-6F38-D91C0ECE0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3B13-81FF-3059-0AF6-F9677654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A5A5-EE5A-15AD-E9A7-E72D483A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5F92-D027-B5C5-2121-1B8D9307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8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365C-946D-81F6-844D-36040726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8499A-EF50-1060-AAD2-D326978A2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2526-9259-05D9-CBE7-811D0160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BE886-60A1-476A-2E76-7142CC7B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F886-2C60-D53E-8508-7A88D286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953A-5DC2-7A10-BE52-7A70756EAE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5FF13-2BA1-9B00-6E5C-9F8AA33CF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CDE9-AE45-9F9C-5EEE-3C91159D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1DF8B-CC3F-1878-0673-D5BF74CC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0C5DD-9AD1-3741-398F-AD47DC2C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2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B64E-B19B-628E-E467-9DA5C5210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67347-540C-4202-3E80-1ED414C27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F771-6C3F-3E4A-6AB1-F3E4C63D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F52C5-9DFA-71B5-69E9-9785A656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D8F4-EE89-2C73-B446-9D0D8588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695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FA1-2C3C-2786-21EA-A8FF6FAB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E270-5E5B-D1CA-1C7D-F6F4C6E67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5891-3878-BB8A-E556-2C130F5A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6A14C-E40B-845A-BC7A-217E26FA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22890-65A4-51B7-2FB0-7BC403EC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58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B20A-0A97-914C-CF73-05DE91B6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24F9C-0ECF-7B0D-A3B9-12207F62F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3055D-99EB-DAAD-55C6-A7059FEF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1C730-8A4D-2EF5-9E34-7B6824EE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C312-DDF8-FFB8-E6F6-AB984D8D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73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29F0-8901-DD9C-40CE-5E40FF4F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B946-434E-0381-2CEE-1BCD4F809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1D24-BD5D-E6E5-20AF-BC4079467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6A7F1-A963-CD03-DF99-848FC27B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C3F3F-15F2-1551-AD60-D145761D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2FF15-4B56-1DA2-4E94-F802FB3F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08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44A2-F8C1-B4CB-F241-EED71F13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1C61F-4982-463A-8AC1-A062A4BB8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CEE85-CFCE-C0A9-BDF3-2BF3E71DF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6C6A1-EDAC-D487-F7DF-1F9286558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65FBA-CADD-CAC3-B2A2-DA9445E23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E1B36-31A6-3798-2076-49477FF1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658607-2E8B-4117-0EAB-1711620F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D6948-3B6B-937E-89F9-DD48603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79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5564-195E-6481-24B6-0A1BF807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B54B4-9E29-0FCB-086C-86838B8E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F2810-C9FA-25DB-C141-77E81116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5E9B2-26B9-9E99-04F3-AEBF114E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90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BEF62-61AA-086A-1A36-F44E5D4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749F8-B34B-CCB0-E216-1A981EC6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A409F-91EF-098A-3D84-9CA1136A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53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A9F-75DE-C6B9-C0DD-FE2C2188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57C79-5687-2D3F-D847-9B893724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6B670-3E29-BB74-85B8-CD5FBDFDA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2B38B-73A0-82D6-C8CE-8CA92D7A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CB16E-891A-0080-5E7E-431B4DDC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E50E8-260B-EC0E-9C9C-F5BE8094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6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1DEA-AC76-1E20-1778-861C91D3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3BE07-C239-7818-3164-3D4150B4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CBBAC-13A0-5C17-F4FA-98D2D50B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08B0-8FA1-76EB-B834-62AF333D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A910-C4E3-798F-274F-438ED9C2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4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ACAB-31A0-7A4C-F46B-9EC8B91A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836CC-EC57-C562-85E9-D3E601746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C9D20-03DB-BCE2-8E08-10D86C899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4EC3D-F0A7-50BD-9617-8F436ACE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D3CF9-BE89-885A-E6BA-9B65F7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BD704-1B33-C006-E3A8-09D87FA2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39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DAF6-7FD3-3D1B-13C3-7370AB3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47468-C9D4-1C99-6BFF-E7CF8198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A530-1534-8485-8A7B-222D38BB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B553E-24F4-703B-6E97-ABACD4A3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C1F3F-EC5D-1449-E9DE-D3570934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95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26451-1039-31B3-3E93-AF016178E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924F7-2226-FFBA-F817-1A4444AA9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C8DE7-44D8-6897-977D-D3BCD3CE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25CD-1DBA-F296-730A-DCBB36D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ABCDA-8B1A-A703-3FC0-B2F3E154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2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2343-A315-CF25-84AE-5CAA29A9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5CAF6-B57D-7577-D234-61920FF91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732F6-598B-81DA-EB63-CFDC9F09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9EFF3-CA98-C6C0-E86B-AE55D273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CB2-9E9B-D7AF-9AD6-DD082DEE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3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B98D-D464-858C-1C9F-74FB3E29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8E02-1A18-CB1D-09EC-1A0CC7498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F69E8-428C-7B78-1DB0-6D840C627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8AA33-5989-2CEB-122C-04106419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E343F-1681-7430-84F6-671CEB57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1F339-8EBB-ECBE-67E8-04CFB723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5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319B-19B0-2611-4995-598A2E69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A74ED-EA43-AE98-9B5E-53FB5A7E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AA52F-2D0B-3952-7CCA-E7AEF98D2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8F139-335F-85E6-86D6-81408AFA3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FA37C3-3C79-7A09-5915-1127877AC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DC209-50B0-34AF-B9CF-2C44CBD7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DA789-5F6B-75E5-6C3E-94D76F21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A2747-1845-27EE-2241-E8DF346F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7025-A567-F8AF-2C4C-077F1BAD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BE29-CDB5-9A2B-68AE-F8F2A7A6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CFD8A-8295-6C27-87F9-A9251E4D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2C646-3E6B-2E05-3C84-4FEDB297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5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0090E-F42F-38AB-31AA-88A04953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94C5F-71B2-7AFF-5843-D9AF9DF3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9BF8-B22E-2CBB-7E94-8922539E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C475-3D82-8D6B-A71F-DE95E10F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F8B0-D279-F7C4-E945-F38B4139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E2A90-F117-4A41-9870-C2770CB08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E2AD5-6E6B-1B92-7BFD-95D3BB48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B8CE3-E6D9-101F-5690-6834B2B9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8F3D7-0BC0-4BFD-7692-9F3E111D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1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998C-FAC7-09AF-E263-35A4B1E1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A928B-85CB-28B0-EFCF-504B07BCC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4E9D3-0961-080F-CD41-7719723A4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F7E2E-1725-60DB-0B70-B9BEC1C5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D92B3-D98F-B2FC-613E-7512C922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22CCA-0ADA-6812-2B77-9E86925E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0E821-FAEA-D464-2947-CE97EE6C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66F1-B0CA-738F-7091-86BFEFFC1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E61D-F4C8-416B-70C8-21A5E9081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1A692-9C83-4D73-B47B-05708330605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80139-D30A-BDC9-F94C-539731CB6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3CD0-C806-FBE7-46C7-A54129814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3C5628-C643-4348-8D91-E8E90023BB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1AC22D12-BF6A-5E18-8ECC-790C12163AA3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A010C9E3-2AD1-2D61-F67A-A8B4843B0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C4A6-DE5C-CBAE-4FC1-B422DC0F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4FDA1-A511-05AB-2C96-5DCF12359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571E5-46D0-0CD5-BB14-C3768F19B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1F9D8-CD38-4105-8865-564B9B1F1C06}" type="datetimeFigureOut">
              <a:rPr lang="en-GB" smtClean="0"/>
              <a:t>27/11/2025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D41AA-D970-09E8-21DB-79948FBF5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4093-DCE1-6B93-7116-5C7659E34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78285-FCC4-41D6-9E5F-783508BCD891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close-up of a network&#10;&#10;Description automatically generated">
            <a:extLst>
              <a:ext uri="{FF2B5EF4-FFF2-40B4-BE49-F238E27FC236}">
                <a16:creationId xmlns:a16="http://schemas.microsoft.com/office/drawing/2014/main" id="{C169B9D6-402E-D1F5-4C67-86DD9B41F04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D617F5A-D036-D982-0A8E-93A5CF522882}"/>
              </a:ext>
            </a:extLst>
          </p:cNvPr>
          <p:cNvSpPr/>
          <p:nvPr userDrawn="1"/>
        </p:nvSpPr>
        <p:spPr>
          <a:xfrm>
            <a:off x="0" y="0"/>
            <a:ext cx="12192000" cy="6959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6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AD34116A-0FDF-DD7F-6AB7-23A043E3110B}"/>
              </a:ext>
            </a:extLst>
          </p:cNvPr>
          <p:cNvPicPr/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4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0" y="4236155"/>
            <a:ext cx="12192000" cy="1745024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25053" y="441999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eorgia" panose="02040502050405020303" pitchFamily="18" charset="0"/>
              </a:rPr>
              <a:t>OPTIMIZING PUBLIC TRANSIT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D1B94-7C64-F3E2-94CA-EE3934354063}"/>
              </a:ext>
            </a:extLst>
          </p:cNvPr>
          <p:cNvSpPr txBox="1"/>
          <p:nvPr/>
        </p:nvSpPr>
        <p:spPr>
          <a:xfrm>
            <a:off x="1778641" y="5263109"/>
            <a:ext cx="828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C000"/>
                </a:solidFill>
                <a:latin typeface="Georgia" panose="02040502050405020303" pitchFamily="18" charset="0"/>
              </a:rPr>
              <a:t>An Exploratory Data Analysis of public transportation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001284-4B4A-9B64-4662-B994CE7A031F}"/>
              </a:ext>
            </a:extLst>
          </p:cNvPr>
          <p:cNvSpPr/>
          <p:nvPr/>
        </p:nvSpPr>
        <p:spPr>
          <a:xfrm>
            <a:off x="2304790" y="5125450"/>
            <a:ext cx="783503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Transport and logistics graphic">
            <a:extLst>
              <a:ext uri="{FF2B5EF4-FFF2-40B4-BE49-F238E27FC236}">
                <a16:creationId xmlns:a16="http://schemas.microsoft.com/office/drawing/2014/main" id="{0DC3D6AA-DF54-7858-A347-BA7253817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20" y="13138"/>
            <a:ext cx="7552360" cy="42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2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5CA8-979C-5568-94F2-539DEA88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12" y="427983"/>
            <a:ext cx="3932237" cy="488870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Goergia"/>
              </a:rPr>
              <a:t>Bivariate Analysis</a:t>
            </a:r>
          </a:p>
        </p:txBody>
      </p:sp>
      <p:pic>
        <p:nvPicPr>
          <p:cNvPr id="8" name="Content Placeholder 7" descr="A blue and white graph&#10;&#10;AI-generated content may be incorrect.">
            <a:extLst>
              <a:ext uri="{FF2B5EF4-FFF2-40B4-BE49-F238E27FC236}">
                <a16:creationId xmlns:a16="http://schemas.microsoft.com/office/drawing/2014/main" id="{08A7D081-F9C1-0A92-8C50-BA88D3F687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0" r="23360"/>
          <a:stretch/>
        </p:blipFill>
        <p:spPr>
          <a:xfrm>
            <a:off x="5803865" y="77390"/>
            <a:ext cx="6037612" cy="21129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B0692-33B7-A0CE-E507-B8C7B695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520" y="1453896"/>
            <a:ext cx="5337048" cy="51937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Passenger Count By Mode of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 Passenger Count By Arrival Station</a:t>
            </a:r>
          </a:p>
          <a:p>
            <a:r>
              <a:rPr lang="en-GB" b="1" dirty="0">
                <a:solidFill>
                  <a:schemeClr val="bg1"/>
                </a:solidFill>
                <a:latin typeface="Goergia"/>
              </a:rPr>
              <a:t>Key Insights include: </a:t>
            </a:r>
          </a:p>
          <a:p>
            <a:r>
              <a:rPr lang="en-GB" b="1" dirty="0">
                <a:solidFill>
                  <a:schemeClr val="bg1"/>
                </a:solidFill>
                <a:latin typeface="Goergia"/>
              </a:rPr>
              <a:t>Leading Passenger Count</a:t>
            </a:r>
          </a:p>
          <a:p>
            <a:r>
              <a:rPr lang="en-GB" b="1" dirty="0">
                <a:solidFill>
                  <a:schemeClr val="bg1"/>
                </a:solidFill>
                <a:latin typeface="Goergia"/>
              </a:rPr>
              <a:t>Decline at Other Stations</a:t>
            </a:r>
          </a:p>
          <a:p>
            <a:r>
              <a:rPr lang="en-GB" b="1" dirty="0">
                <a:solidFill>
                  <a:schemeClr val="bg1"/>
                </a:solidFill>
                <a:latin typeface="Goergia"/>
              </a:rPr>
              <a:t>Station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Passenger Count By Departure Station</a:t>
            </a:r>
          </a:p>
          <a:p>
            <a:endParaRPr lang="en-GB" sz="1800" dirty="0">
              <a:solidFill>
                <a:schemeClr val="bg1"/>
              </a:solidFill>
              <a:latin typeface="Goergia"/>
            </a:endParaRPr>
          </a:p>
          <a:p>
            <a:endParaRPr lang="en-GB" sz="1800" dirty="0">
              <a:solidFill>
                <a:schemeClr val="bg1"/>
              </a:solidFill>
              <a:latin typeface="Goergia"/>
            </a:endParaRPr>
          </a:p>
        </p:txBody>
      </p:sp>
      <p:pic>
        <p:nvPicPr>
          <p:cNvPr id="10" name="Content Placeholder 9" descr="A graph with a number of lines&#10;&#10;AI-generated content may be incorrect.">
            <a:extLst>
              <a:ext uri="{FF2B5EF4-FFF2-40B4-BE49-F238E27FC236}">
                <a16:creationId xmlns:a16="http://schemas.microsoft.com/office/drawing/2014/main" id="{0E271404-8D60-ACEE-74B4-C9FDE66E973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64" y="4642483"/>
            <a:ext cx="6037613" cy="2112931"/>
          </a:xfrm>
        </p:spPr>
      </p:pic>
      <p:pic>
        <p:nvPicPr>
          <p:cNvPr id="12" name="Picture 11" descr="A red and white bar graph&#10;&#10;AI-generated content may be incorrect.">
            <a:extLst>
              <a:ext uri="{FF2B5EF4-FFF2-40B4-BE49-F238E27FC236}">
                <a16:creationId xmlns:a16="http://schemas.microsoft.com/office/drawing/2014/main" id="{65E5CBA4-2F22-A2F6-E22D-C7EDF4C0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66" y="2298048"/>
            <a:ext cx="6037614" cy="22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85A6-7629-EBAE-B7CE-E59516E19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064" y="1005840"/>
            <a:ext cx="3846576" cy="5724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Fare Amount By Mode of Transport</a:t>
            </a:r>
          </a:p>
          <a:p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Fare Amount By Departure Station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Central – Highest Fare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Airport - second highest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Downtown and West End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South Point and North Station - lower fares</a:t>
            </a:r>
          </a:p>
          <a:p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Fare Amount By Arrival Station</a:t>
            </a:r>
          </a:p>
          <a:p>
            <a:r>
              <a:rPr lang="en-GB" sz="1600" dirty="0">
                <a:solidFill>
                  <a:schemeClr val="bg1"/>
                </a:solidFill>
                <a:latin typeface="Goergia"/>
              </a:rPr>
              <a:t>Highest Fare: Airport</a:t>
            </a:r>
          </a:p>
          <a:p>
            <a:r>
              <a:rPr lang="en-GB" sz="1600" dirty="0">
                <a:solidFill>
                  <a:schemeClr val="bg1"/>
                </a:solidFill>
                <a:latin typeface="Goergia"/>
              </a:rPr>
              <a:t>Downtown and West End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Central, South Point, and North Station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Narrow Fare Range</a:t>
            </a:r>
            <a:endParaRPr lang="en-GB" sz="1600" dirty="0">
              <a:solidFill>
                <a:schemeClr val="bg1"/>
              </a:solidFill>
              <a:latin typeface="Goergia"/>
            </a:endParaRPr>
          </a:p>
        </p:txBody>
      </p:sp>
      <p:pic>
        <p:nvPicPr>
          <p:cNvPr id="6" name="Content Placeholder 5" descr="A green and white bar graph&#10;&#10;AI-generated content may be incorrect.">
            <a:extLst>
              <a:ext uri="{FF2B5EF4-FFF2-40B4-BE49-F238E27FC236}">
                <a16:creationId xmlns:a16="http://schemas.microsoft.com/office/drawing/2014/main" id="{BC3F1C9C-82D9-6B35-B288-571971FA61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31948"/>
            <a:ext cx="7012686" cy="2124074"/>
          </a:xfrm>
        </p:spPr>
      </p:pic>
      <p:pic>
        <p:nvPicPr>
          <p:cNvPr id="8" name="Picture 7" descr="A chart with white lines&#10;&#10;AI-generated content may be incorrect.">
            <a:extLst>
              <a:ext uri="{FF2B5EF4-FFF2-40B4-BE49-F238E27FC236}">
                <a16:creationId xmlns:a16="http://schemas.microsoft.com/office/drawing/2014/main" id="{2CB9730E-D73B-5A55-617B-DEF5C57A4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2366963"/>
            <a:ext cx="7012686" cy="2124074"/>
          </a:xfrm>
          <a:prstGeom prst="rect">
            <a:avLst/>
          </a:prstGeom>
        </p:spPr>
      </p:pic>
      <p:pic>
        <p:nvPicPr>
          <p:cNvPr id="10" name="Picture 9" descr="A yellow and white graph&#10;&#10;AI-generated content may be incorrect.">
            <a:extLst>
              <a:ext uri="{FF2B5EF4-FFF2-40B4-BE49-F238E27FC236}">
                <a16:creationId xmlns:a16="http://schemas.microsoft.com/office/drawing/2014/main" id="{DD66C813-3659-39AE-8E14-2F3CD46E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9" y="4601978"/>
            <a:ext cx="7012686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2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B91B-970A-B2E8-94FC-0B0FDD46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490A-1CAA-8A09-D0B0-2CDA2F5B6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064" y="1005840"/>
            <a:ext cx="4953000" cy="5724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Trip Duration Per Minute By Mode of Transport</a:t>
            </a:r>
          </a:p>
          <a:p>
            <a:r>
              <a:rPr lang="en-GB" sz="1800" dirty="0">
                <a:solidFill>
                  <a:schemeClr val="bg1"/>
                </a:solidFill>
                <a:latin typeface="Goergia"/>
              </a:rPr>
              <a:t>Tram: approximately 96 minutes, the longest.</a:t>
            </a:r>
          </a:p>
          <a:p>
            <a:r>
              <a:rPr lang="en-GB" sz="1800" dirty="0">
                <a:solidFill>
                  <a:schemeClr val="bg1"/>
                </a:solidFill>
                <a:latin typeface="Goergia"/>
              </a:rPr>
              <a:t>Bus: about 95 minutes.</a:t>
            </a:r>
          </a:p>
          <a:p>
            <a:r>
              <a:rPr lang="en-GB" sz="1800" dirty="0">
                <a:solidFill>
                  <a:schemeClr val="bg1"/>
                </a:solidFill>
                <a:latin typeface="Goergia"/>
              </a:rPr>
              <a:t>Train: roughly 94 minutes.</a:t>
            </a:r>
          </a:p>
          <a:p>
            <a:r>
              <a:rPr lang="en-GB" sz="1800" dirty="0">
                <a:solidFill>
                  <a:schemeClr val="bg1"/>
                </a:solidFill>
                <a:latin typeface="Goergia"/>
              </a:rPr>
              <a:t>Ferry: close to 92 minutes, the shortest</a:t>
            </a: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Trip Duration Per Minute By Departure Station</a:t>
            </a: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oergia"/>
              </a:rPr>
              <a:t>Trip Duration Per Minute By Arrival Station</a:t>
            </a:r>
          </a:p>
        </p:txBody>
      </p:sp>
      <p:pic>
        <p:nvPicPr>
          <p:cNvPr id="7" name="Content Placeholder 6" descr="A purple bar graph with white text&#10;&#10;AI-generated content may be incorrect.">
            <a:extLst>
              <a:ext uri="{FF2B5EF4-FFF2-40B4-BE49-F238E27FC236}">
                <a16:creationId xmlns:a16="http://schemas.microsoft.com/office/drawing/2014/main" id="{E0F91315-F76C-EDE6-59C0-CD25D55EDA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117729"/>
            <a:ext cx="6703124" cy="2012823"/>
          </a:xfrm>
        </p:spPr>
      </p:pic>
      <p:pic>
        <p:nvPicPr>
          <p:cNvPr id="11" name="Picture 10" descr="A green and white bar chart&#10;&#10;AI-generated content may be incorrect.">
            <a:extLst>
              <a:ext uri="{FF2B5EF4-FFF2-40B4-BE49-F238E27FC236}">
                <a16:creationId xmlns:a16="http://schemas.microsoft.com/office/drawing/2014/main" id="{A51CC044-51C4-2827-37C8-D0FF313D7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2340865"/>
            <a:ext cx="6703124" cy="2148840"/>
          </a:xfrm>
          <a:prstGeom prst="rect">
            <a:avLst/>
          </a:prstGeom>
        </p:spPr>
      </p:pic>
      <p:pic>
        <p:nvPicPr>
          <p:cNvPr id="13" name="Picture 12" descr="A red and white bar graph&#10;&#10;AI-generated content may be incorrect.">
            <a:extLst>
              <a:ext uri="{FF2B5EF4-FFF2-40B4-BE49-F238E27FC236}">
                <a16:creationId xmlns:a16="http://schemas.microsoft.com/office/drawing/2014/main" id="{DA72A986-3A35-B841-50F2-972EFB65F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2" y="4561712"/>
            <a:ext cx="6703124" cy="20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C094-7EDD-DFC2-0FC3-9EA40E360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82FB-5535-598F-B3D4-05F19AED9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792" y="2232660"/>
            <a:ext cx="4953000" cy="2276856"/>
          </a:xfrm>
        </p:spPr>
        <p:txBody>
          <a:bodyPr>
            <a:normAutofit/>
          </a:bodyPr>
          <a:lstStyle/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Passenger Count By Days of the Week</a:t>
            </a: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Fare Amount Per Day</a:t>
            </a: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Daily Trip Duration Per Minute </a:t>
            </a:r>
          </a:p>
        </p:txBody>
      </p:sp>
      <p:pic>
        <p:nvPicPr>
          <p:cNvPr id="6" name="Content Placeholder 5" descr="A graph showing the days of the week&#10;&#10;AI-generated content may be incorrect.">
            <a:extLst>
              <a:ext uri="{FF2B5EF4-FFF2-40B4-BE49-F238E27FC236}">
                <a16:creationId xmlns:a16="http://schemas.microsoft.com/office/drawing/2014/main" id="{49930E14-B59F-0BEE-49B3-8BC7275732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8" y="121920"/>
            <a:ext cx="4953000" cy="2154936"/>
          </a:xfrm>
        </p:spPr>
      </p:pic>
      <p:pic>
        <p:nvPicPr>
          <p:cNvPr id="9" name="Picture 8" descr="A graph showing the days of the week&#10;&#10;AI-generated content may be incorrect.">
            <a:extLst>
              <a:ext uri="{FF2B5EF4-FFF2-40B4-BE49-F238E27FC236}">
                <a16:creationId xmlns:a16="http://schemas.microsoft.com/office/drawing/2014/main" id="{BA7F526F-6AB5-868D-C5DE-0EA9CCF3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8" y="2354580"/>
            <a:ext cx="4953000" cy="2154936"/>
          </a:xfrm>
          <a:prstGeom prst="rect">
            <a:avLst/>
          </a:prstGeom>
        </p:spPr>
      </p:pic>
      <p:pic>
        <p:nvPicPr>
          <p:cNvPr id="12" name="Picture 11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2FEA4197-3BD4-09DE-168C-FE52A3F26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8" y="4581144"/>
            <a:ext cx="4953000" cy="21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7F268-10D0-FDB2-D5BB-60E898C6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E2A0-22A2-B014-F39B-418E05CFD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944" y="795527"/>
            <a:ext cx="4504944" cy="1030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</p:txBody>
      </p:sp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F9A265B4-1425-1647-10DB-6EFB5B7F51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124257"/>
            <a:ext cx="6646862" cy="1964968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B1A4CC-4B29-5564-C7DA-FAC5FA353AC1}"/>
              </a:ext>
            </a:extLst>
          </p:cNvPr>
          <p:cNvSpPr txBox="1">
            <a:spLocks/>
          </p:cNvSpPr>
          <p:nvPr/>
        </p:nvSpPr>
        <p:spPr>
          <a:xfrm>
            <a:off x="210312" y="2219416"/>
            <a:ext cx="4953000" cy="463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Trend of Passenger Count Per Trip Date</a:t>
            </a:r>
          </a:p>
          <a:p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Trend of Fare Amount Per Trip Date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r>
              <a:rPr lang="en-GB" sz="1800" b="1" dirty="0">
                <a:solidFill>
                  <a:schemeClr val="accent2"/>
                </a:solidFill>
                <a:latin typeface="Goergia"/>
              </a:rPr>
              <a:t>Trend of Trip Duration Per Trip 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070A7-55F6-D535-BFDF-23245F374D0C}"/>
              </a:ext>
            </a:extLst>
          </p:cNvPr>
          <p:cNvSpPr txBox="1"/>
          <p:nvPr/>
        </p:nvSpPr>
        <p:spPr>
          <a:xfrm>
            <a:off x="460248" y="875247"/>
            <a:ext cx="4703064" cy="154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6"/>
              </a:spcBef>
              <a:spcAft>
                <a:spcPts val="504"/>
              </a:spcAft>
              <a:buNone/>
            </a:pPr>
            <a:r>
              <a:rPr lang="en-GB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Daily Time Series of Plots Passenger Count, Fare Amount and Trip Duration Per Minute</a:t>
            </a:r>
          </a:p>
          <a:p>
            <a:pPr>
              <a:buNone/>
            </a:pPr>
            <a:br>
              <a:rPr lang="en-GB" b="0" i="0" dirty="0">
                <a:effectLst/>
                <a:latin typeface="menlo"/>
              </a:rPr>
            </a:br>
            <a:endParaRPr lang="en-GB" dirty="0"/>
          </a:p>
        </p:txBody>
      </p:sp>
      <p:pic>
        <p:nvPicPr>
          <p:cNvPr id="15" name="Picture 14" descr="A graph showing a line of red lines&#10;&#10;AI-generated content may be incorrect.">
            <a:extLst>
              <a:ext uri="{FF2B5EF4-FFF2-40B4-BE49-F238E27FC236}">
                <a16:creationId xmlns:a16="http://schemas.microsoft.com/office/drawing/2014/main" id="{68729E62-6A0E-5824-CAB1-6459B3CD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2219416"/>
            <a:ext cx="6646862" cy="2187992"/>
          </a:xfrm>
          <a:prstGeom prst="rect">
            <a:avLst/>
          </a:prstGeom>
        </p:spPr>
      </p:pic>
      <p:pic>
        <p:nvPicPr>
          <p:cNvPr id="17" name="Picture 16" descr="A graph with a line&#10;&#10;AI-generated content may be incorrect.">
            <a:extLst>
              <a:ext uri="{FF2B5EF4-FFF2-40B4-BE49-F238E27FC236}">
                <a16:creationId xmlns:a16="http://schemas.microsoft.com/office/drawing/2014/main" id="{B48C015E-98C3-67AA-4D9C-0CBD03D63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248" y="4537599"/>
            <a:ext cx="6646862" cy="201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3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ACB4-C553-3966-1102-B3619E48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354F-F935-7D2B-8A44-D9E5F28F6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944" y="795527"/>
            <a:ext cx="4504944" cy="1030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63428-319E-B08D-78FA-B3C80A7893D5}"/>
              </a:ext>
            </a:extLst>
          </p:cNvPr>
          <p:cNvSpPr txBox="1">
            <a:spLocks/>
          </p:cNvSpPr>
          <p:nvPr/>
        </p:nvSpPr>
        <p:spPr>
          <a:xfrm>
            <a:off x="210312" y="2219416"/>
            <a:ext cx="4953000" cy="4638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Relationship between Fare Amount and Trip Duration Per Minute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Weak correlation</a:t>
            </a:r>
            <a:endParaRPr lang="en-GB" sz="1600" dirty="0">
              <a:solidFill>
                <a:schemeClr val="bg1"/>
              </a:solidFill>
              <a:latin typeface="Goergia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High variability</a:t>
            </a:r>
          </a:p>
          <a:p>
            <a:r>
              <a:rPr lang="en-GB" sz="1600" b="1" dirty="0">
                <a:solidFill>
                  <a:schemeClr val="bg1"/>
                </a:solidFill>
                <a:latin typeface="Goergia"/>
              </a:rPr>
              <a:t>Influence of external factors:</a:t>
            </a:r>
            <a:endParaRPr lang="en-GB" sz="1600" dirty="0">
              <a:solidFill>
                <a:schemeClr val="bg1"/>
              </a:solidFill>
              <a:latin typeface="Goergia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Relationship between Fare Amount and Passenger Count</a:t>
            </a:r>
          </a:p>
          <a:p>
            <a:r>
              <a:rPr lang="en-GB" sz="1800" b="1" dirty="0">
                <a:solidFill>
                  <a:schemeClr val="bg1"/>
                </a:solidFill>
                <a:latin typeface="Georgia" panose="02040502050405020303" pitchFamily="18" charset="0"/>
              </a:rPr>
              <a:t>Key Insights</a:t>
            </a:r>
          </a:p>
          <a:p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Relationship between Trip Duration Per Minute and Passenger Count</a:t>
            </a:r>
          </a:p>
          <a:p>
            <a:pPr marL="0" indent="0">
              <a:buNone/>
            </a:pPr>
            <a:br>
              <a:rPr lang="en-GB" sz="1800" b="1" dirty="0">
                <a:latin typeface="Georgia" panose="02040502050405020303" pitchFamily="18" charset="0"/>
              </a:rPr>
            </a:br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51827-3ECD-5413-F65D-AB24B4B3F59B}"/>
              </a:ext>
            </a:extLst>
          </p:cNvPr>
          <p:cNvSpPr txBox="1"/>
          <p:nvPr/>
        </p:nvSpPr>
        <p:spPr>
          <a:xfrm>
            <a:off x="460248" y="875247"/>
            <a:ext cx="4703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Relationship Plots</a:t>
            </a:r>
            <a:br>
              <a:rPr lang="en-GB" b="0" i="0" dirty="0">
                <a:effectLst/>
                <a:latin typeface="menlo"/>
              </a:rPr>
            </a:br>
            <a:endParaRPr lang="en-GB" dirty="0"/>
          </a:p>
        </p:txBody>
      </p:sp>
      <p:pic>
        <p:nvPicPr>
          <p:cNvPr id="16" name="Content Placeholder 15" descr="A diagram of a relationship between pare and trip duration&#10;&#10;AI-generated content may be incorrect.">
            <a:extLst>
              <a:ext uri="{FF2B5EF4-FFF2-40B4-BE49-F238E27FC236}">
                <a16:creationId xmlns:a16="http://schemas.microsoft.com/office/drawing/2014/main" id="{0ADA08E3-88ED-3033-AACB-C9163839D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04" y="97692"/>
            <a:ext cx="6672262" cy="2240280"/>
          </a:xfrm>
        </p:spPr>
      </p:pic>
      <p:pic>
        <p:nvPicPr>
          <p:cNvPr id="19" name="Picture 18" descr="A diagram of a relationship between a passenger and a passenger&#10;&#10;AI-generated content may be incorrect.">
            <a:extLst>
              <a:ext uri="{FF2B5EF4-FFF2-40B4-BE49-F238E27FC236}">
                <a16:creationId xmlns:a16="http://schemas.microsoft.com/office/drawing/2014/main" id="{C6A48F4C-9C13-54B9-180D-A6B1FB511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37" y="2426444"/>
            <a:ext cx="6753796" cy="2112264"/>
          </a:xfrm>
          <a:prstGeom prst="rect">
            <a:avLst/>
          </a:prstGeom>
        </p:spPr>
      </p:pic>
      <p:pic>
        <p:nvPicPr>
          <p:cNvPr id="21" name="Picture 20" descr="A graph showing a diagram of a number of dots&#10;&#10;AI-generated content may be incorrect.">
            <a:extLst>
              <a:ext uri="{FF2B5EF4-FFF2-40B4-BE49-F238E27FC236}">
                <a16:creationId xmlns:a16="http://schemas.microsoft.com/office/drawing/2014/main" id="{141EE4FE-0186-E219-DE46-F5C266FF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36" y="4648044"/>
            <a:ext cx="6713029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99AF-5290-F024-FFF8-4B3C5C1A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579A-6DD2-AD31-C693-A56C60578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944" y="795527"/>
            <a:ext cx="4504944" cy="1030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03FA17-2411-11F6-7865-B3BDE1DFD738}"/>
              </a:ext>
            </a:extLst>
          </p:cNvPr>
          <p:cNvSpPr txBox="1">
            <a:spLocks/>
          </p:cNvSpPr>
          <p:nvPr/>
        </p:nvSpPr>
        <p:spPr>
          <a:xfrm>
            <a:off x="210312" y="2219416"/>
            <a:ext cx="4953000" cy="4638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Analysis of Passenger Count, Fare Amount and Trip Duration Per Mode of Transport</a:t>
            </a: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Analysis of Passenger Count, Fare Amount and Trip Duration Per Departure Station</a:t>
            </a: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br>
              <a:rPr lang="en-GB" sz="1800" b="1" dirty="0">
                <a:latin typeface="Georgia" panose="02040502050405020303" pitchFamily="18" charset="0"/>
              </a:rPr>
            </a:br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4A68D-5D1A-B688-74E2-5BC8F41F7A43}"/>
              </a:ext>
            </a:extLst>
          </p:cNvPr>
          <p:cNvSpPr txBox="1"/>
          <p:nvPr/>
        </p:nvSpPr>
        <p:spPr>
          <a:xfrm>
            <a:off x="460248" y="875247"/>
            <a:ext cx="4703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Multivariate Analysis</a:t>
            </a:r>
            <a:br>
              <a:rPr lang="en-GB" b="0" i="0" dirty="0">
                <a:effectLst/>
                <a:latin typeface="menlo"/>
              </a:rPr>
            </a:br>
            <a:endParaRPr lang="en-GB" dirty="0"/>
          </a:p>
        </p:txBody>
      </p:sp>
      <p:pic>
        <p:nvPicPr>
          <p:cNvPr id="7" name="Content Placeholder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6A37A33-0906-F0CB-B583-31749B9159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16" y="460480"/>
            <a:ext cx="6672262" cy="2566184"/>
          </a:xfrm>
        </p:spPr>
      </p:pic>
      <p:pic>
        <p:nvPicPr>
          <p:cNvPr id="9" name="Picture 8" descr="A graph of a number of passengers&#10;&#10;AI-generated content may be incorrect.">
            <a:extLst>
              <a:ext uri="{FF2B5EF4-FFF2-40B4-BE49-F238E27FC236}">
                <a16:creationId xmlns:a16="http://schemas.microsoft.com/office/drawing/2014/main" id="{55DCBDF5-415F-5DFF-8560-2F72C6069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11" y="3316697"/>
            <a:ext cx="6672072" cy="28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9134-AE6F-430D-3B2A-2808D582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FD6C-2AFC-3869-D5F4-85B8731D1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944" y="795527"/>
            <a:ext cx="4504944" cy="1030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EA2E5C-C248-F0C7-7972-EDEB8A46A8AD}"/>
              </a:ext>
            </a:extLst>
          </p:cNvPr>
          <p:cNvSpPr txBox="1">
            <a:spLocks/>
          </p:cNvSpPr>
          <p:nvPr/>
        </p:nvSpPr>
        <p:spPr>
          <a:xfrm>
            <a:off x="210312" y="2219416"/>
            <a:ext cx="4953000" cy="4638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Analysis of Passenger Count, Fare Amount and Trip Duration Per Arrival Station</a:t>
            </a: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Daily of Analysis Trip By Passenger Count, Fare Amount and Trip Duration</a:t>
            </a: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br>
              <a:rPr lang="en-GB" sz="1800" b="1" dirty="0">
                <a:latin typeface="Georgia" panose="02040502050405020303" pitchFamily="18" charset="0"/>
              </a:rPr>
            </a:br>
            <a:endParaRPr lang="en-GB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B250F-56C6-F4B2-6CA0-520419917857}"/>
              </a:ext>
            </a:extLst>
          </p:cNvPr>
          <p:cNvSpPr txBox="1"/>
          <p:nvPr/>
        </p:nvSpPr>
        <p:spPr>
          <a:xfrm>
            <a:off x="460248" y="875247"/>
            <a:ext cx="4703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Multivariate Analysis</a:t>
            </a:r>
            <a:br>
              <a:rPr lang="en-GB" b="0" i="0" dirty="0">
                <a:effectLst/>
                <a:latin typeface="menlo"/>
              </a:rPr>
            </a:br>
            <a:endParaRPr lang="en-GB" dirty="0"/>
          </a:p>
        </p:txBody>
      </p:sp>
      <p:pic>
        <p:nvPicPr>
          <p:cNvPr id="7" name="Content Placeholder 6" descr="A graph of a number of passengers&#10;&#10;AI-generated content may be incorrect.">
            <a:extLst>
              <a:ext uri="{FF2B5EF4-FFF2-40B4-BE49-F238E27FC236}">
                <a16:creationId xmlns:a16="http://schemas.microsoft.com/office/drawing/2014/main" id="{7A7B5421-F598-C9E8-C29B-D2593A96CF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2" y="239852"/>
            <a:ext cx="6515100" cy="2878252"/>
          </a:xfrm>
        </p:spPr>
      </p:pic>
      <p:pic>
        <p:nvPicPr>
          <p:cNvPr id="9" name="Picture 8" descr="A graph of a number of days&#10;&#10;AI-generated content may be incorrect.">
            <a:extLst>
              <a:ext uri="{FF2B5EF4-FFF2-40B4-BE49-F238E27FC236}">
                <a16:creationId xmlns:a16="http://schemas.microsoft.com/office/drawing/2014/main" id="{EFA52095-8ECE-B8AA-BDC0-CB4354A8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2" y="3357955"/>
            <a:ext cx="6515100" cy="28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F8A96-3B87-4E2D-C03C-58F4331A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51032E-85B0-2C6E-9B1D-A919CC408A9F}"/>
              </a:ext>
            </a:extLst>
          </p:cNvPr>
          <p:cNvSpPr txBox="1"/>
          <p:nvPr/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+mj-cs"/>
              </a:rPr>
              <a:t>Trend Analysis</a:t>
            </a:r>
            <a:br>
              <a:rPr lang="en-US" sz="3200" b="0" i="0" dirty="0">
                <a:effectLst/>
                <a:latin typeface="+mj-lt"/>
                <a:ea typeface="+mj-ea"/>
                <a:cs typeface="+mj-cs"/>
              </a:rPr>
            </a:b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EA577-0057-F007-B3A8-D7B2568CD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b="1" kern="1200">
              <a:latin typeface="+mn-lt"/>
              <a:ea typeface="+mn-ea"/>
              <a:cs typeface="+mn-cs"/>
            </a:endParaRPr>
          </a:p>
          <a:p>
            <a:endParaRPr lang="en-US" b="1" kern="1200">
              <a:latin typeface="+mn-lt"/>
              <a:ea typeface="+mn-ea"/>
              <a:cs typeface="+mn-cs"/>
            </a:endParaRPr>
          </a:p>
          <a:p>
            <a:endParaRPr lang="en-US" b="1" kern="120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BBBBCEA-46D7-4B65-F999-27C7162B95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567030"/>
              </p:ext>
            </p:extLst>
          </p:nvPr>
        </p:nvGraphicFramePr>
        <p:xfrm>
          <a:off x="146304" y="1839404"/>
          <a:ext cx="5010912" cy="456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E8B106A-138B-1036-E5BF-38E67DAE7A84}"/>
              </a:ext>
            </a:extLst>
          </p:cNvPr>
          <p:cNvSpPr txBox="1"/>
          <p:nvPr/>
        </p:nvSpPr>
        <p:spPr>
          <a:xfrm>
            <a:off x="1463040" y="2807208"/>
            <a:ext cx="3602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Georgia" panose="02040502050405020303" pitchFamily="18" charset="0"/>
              </a:rPr>
              <a:t>Daily Time Series Plots of Fare Amount and Passenger Count Per Trip Dates</a:t>
            </a:r>
          </a:p>
        </p:txBody>
      </p:sp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BA759447-5A39-B11D-7A03-583EE7530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0" y="257770"/>
            <a:ext cx="5951220" cy="3098078"/>
          </a:xfrm>
          <a:prstGeom prst="rect">
            <a:avLst/>
          </a:prstGeom>
        </p:spPr>
      </p:pic>
      <p:pic>
        <p:nvPicPr>
          <p:cNvPr id="16" name="Picture 15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800EC4DB-23E5-61E3-D6CB-60C0C19B6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0" y="3696526"/>
            <a:ext cx="5951220" cy="29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5ACC-5BEA-6FBA-FD53-03A03E55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9BD2-EB38-BE48-C88E-D044DBD51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69208" y="360198"/>
            <a:ext cx="4504944" cy="10300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accent2"/>
              </a:solidFill>
              <a:latin typeface="Goe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37AF9-5C38-2453-FDED-A2D95F95FD80}"/>
              </a:ext>
            </a:extLst>
          </p:cNvPr>
          <p:cNvSpPr txBox="1"/>
          <p:nvPr/>
        </p:nvSpPr>
        <p:spPr>
          <a:xfrm>
            <a:off x="3371088" y="651631"/>
            <a:ext cx="4703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Correlation Analysis </a:t>
            </a:r>
            <a:br>
              <a:rPr lang="en-GB" b="0" i="0" dirty="0">
                <a:effectLst/>
                <a:latin typeface="menlo"/>
              </a:rPr>
            </a:br>
            <a:endParaRPr lang="en-GB" dirty="0"/>
          </a:p>
        </p:txBody>
      </p:sp>
      <p:pic>
        <p:nvPicPr>
          <p:cNvPr id="8" name="Content Placeholder 7" descr="A red and blue squares&#10;&#10;AI-generated content may be incorrect.">
            <a:extLst>
              <a:ext uri="{FF2B5EF4-FFF2-40B4-BE49-F238E27FC236}">
                <a16:creationId xmlns:a16="http://schemas.microsoft.com/office/drawing/2014/main" id="{6A1118E6-6FC1-600B-4AD8-7D5082B86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30" y="1981200"/>
            <a:ext cx="9387840" cy="3608864"/>
          </a:xfrm>
        </p:spPr>
      </p:pic>
    </p:spTree>
    <p:extLst>
      <p:ext uri="{BB962C8B-B14F-4D97-AF65-F5344CB8AC3E}">
        <p14:creationId xmlns:p14="http://schemas.microsoft.com/office/powerpoint/2010/main" val="221210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1AC22D12-BF6A-5E18-8ECC-790C12163A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840FAC-2D64-B09F-E435-8759571A2A51}"/>
              </a:ext>
            </a:extLst>
          </p:cNvPr>
          <p:cNvSpPr/>
          <p:nvPr/>
        </p:nvSpPr>
        <p:spPr>
          <a:xfrm>
            <a:off x="5880101" y="0"/>
            <a:ext cx="6311900" cy="6762466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MetroMove Transit Solutions</a:t>
            </a:r>
            <a:r>
              <a:rPr lang="en-US" dirty="0"/>
              <a:t> is a public transportation service provider operating in multiple cities. </a:t>
            </a:r>
          </a:p>
          <a:p>
            <a:pPr>
              <a:lnSpc>
                <a:spcPct val="150000"/>
              </a:lnSpc>
            </a:pPr>
            <a:r>
              <a:rPr lang="en-US" dirty="0"/>
              <a:t>They manage and analyze thousands of daily trips taken via buses, trains, ferries, and trams. </a:t>
            </a:r>
          </a:p>
          <a:p>
            <a:pPr>
              <a:lnSpc>
                <a:spcPct val="150000"/>
              </a:lnSpc>
            </a:pPr>
            <a:r>
              <a:rPr lang="en-US" dirty="0"/>
              <a:t>The company's mission is to provide </a:t>
            </a:r>
            <a:r>
              <a:rPr lang="en-US" b="1" dirty="0">
                <a:solidFill>
                  <a:schemeClr val="accent2"/>
                </a:solidFill>
              </a:rPr>
              <a:t>efficient, affordable, and timely public transportation</a:t>
            </a:r>
            <a:r>
              <a:rPr lang="en-US" dirty="0"/>
              <a:t> services while leveraging data to </a:t>
            </a:r>
            <a:r>
              <a:rPr lang="en-US" b="1" dirty="0">
                <a:solidFill>
                  <a:schemeClr val="accent2"/>
                </a:solidFill>
              </a:rPr>
              <a:t>improve passenger experience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optimize operations.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6096000" y="413302"/>
            <a:ext cx="59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 Business Introduction and Rational --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pic>
        <p:nvPicPr>
          <p:cNvPr id="4" name="Picture 3" descr="A blue logo with a train in the middle&#10;&#10;AI-generated content may be incorrect.">
            <a:extLst>
              <a:ext uri="{FF2B5EF4-FFF2-40B4-BE49-F238E27FC236}">
                <a16:creationId xmlns:a16="http://schemas.microsoft.com/office/drawing/2014/main" id="{4C74C380-6566-7B69-7B22-D5131D0F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6" y="1387690"/>
            <a:ext cx="4788310" cy="47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7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9D08-4405-23B0-AF13-8116340E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365125"/>
            <a:ext cx="7882128" cy="585851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B635-2648-3F2D-E575-88C1CB606E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Conclusions</a:t>
            </a:r>
          </a:p>
          <a:p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Key Insights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High-Value Corridors Identified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Mode-Specific Demand Patterns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Trip Duration Trends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Network Performance Imbalance</a:t>
            </a: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Relationship Analysis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Little Correlation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Fare Pricing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Stable Passenger Volumes</a:t>
            </a: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Trend Analysis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Stable Revenue Performance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Weekly Demand Patterns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Operational Challenges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Fair Fare Model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Consistent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0A47F-47AC-1762-8585-04B2E021F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Recommendations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Operational Improvements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Capacity and Resource Allocations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Customer Experience Enhancements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Revenue Optimisation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Strategic Planning 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Operational Planning 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Efficiency Improvements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Revise Fare Policy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 Reassess Fare Strategy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Conduct Demand Analysis 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Improve Operational Efficiency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Develop </a:t>
            </a:r>
            <a:r>
              <a:rPr lang="en-GB" sz="1600" b="1">
                <a:solidFill>
                  <a:schemeClr val="accent2"/>
                </a:solidFill>
                <a:latin typeface="Georgia" panose="02040502050405020303" pitchFamily="18" charset="0"/>
              </a:rPr>
              <a:t>Demand Forecasting Models</a:t>
            </a:r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Enhancing Operational Efficiency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Strengthening Ridership Predictability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Maintaining Pricing Stability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Improve Customer Experience</a:t>
            </a: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Data-Driven Operational Reviews</a:t>
            </a: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3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8B9832-3861-3450-D9A7-E1B886B24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5176" y="611330"/>
            <a:ext cx="7184571" cy="5838632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Effective decision-making relies on</a:t>
            </a:r>
            <a:endParaRPr lang="en-US" altLang="en-US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Understanding passenger usage patterns.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Evaluating the performance of different transport modes.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 Analyzing how trip characteristics impact customer experience.</a:t>
            </a:r>
          </a:p>
          <a:p>
            <a:pPr marL="0" lvl="0" indent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chemeClr val="accent2"/>
                </a:solidFill>
                <a:latin typeface="Georgia" panose="02040502050405020303" pitchFamily="18" charset="0"/>
              </a:rPr>
              <a:t>This project provides a real-world simulation by</a:t>
            </a:r>
            <a:endParaRPr lang="en-US" altLang="en-US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Requiring cleaning and preprocessing of raw data.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Encouraging pattern discovery through exploratory data analysis.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Developing skills in communicating data-driven insights.</a:t>
            </a:r>
          </a:p>
          <a:p>
            <a:pPr lvl="1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Working within the context of a transportation-focused dataset.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1800" dirty="0"/>
          </a:p>
        </p:txBody>
      </p:sp>
      <p:pic>
        <p:nvPicPr>
          <p:cNvPr id="3" name="Content Placeholder 2" descr="A blue logo with a train in the middle&#10;&#10;AI-generated content may be incorrect.">
            <a:extLst>
              <a:ext uri="{FF2B5EF4-FFF2-40B4-BE49-F238E27FC236}">
                <a16:creationId xmlns:a16="http://schemas.microsoft.com/office/drawing/2014/main" id="{5D359B85-3491-7D93-6866-CAD8FC0EAB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30" y="1135464"/>
            <a:ext cx="4548553" cy="52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30A1E1-EF4A-5722-9301-09FDC780462D}"/>
              </a:ext>
            </a:extLst>
          </p:cNvPr>
          <p:cNvSpPr/>
          <p:nvPr/>
        </p:nvSpPr>
        <p:spPr>
          <a:xfrm rot="8479374">
            <a:off x="2622232" y="-3022051"/>
            <a:ext cx="9023337" cy="12225815"/>
          </a:xfrm>
          <a:custGeom>
            <a:avLst/>
            <a:gdLst>
              <a:gd name="connsiteX0" fmla="*/ 7179635 w 9023337"/>
              <a:gd name="connsiteY0" fmla="*/ 12225815 h 12225815"/>
              <a:gd name="connsiteX1" fmla="*/ 0 w 9023337"/>
              <a:gd name="connsiteY1" fmla="*/ 6478553 h 12225815"/>
              <a:gd name="connsiteX2" fmla="*/ 1033895 w 9023337"/>
              <a:gd name="connsiteY2" fmla="*/ 2360771 h 12225815"/>
              <a:gd name="connsiteX3" fmla="*/ 2923681 w 9023337"/>
              <a:gd name="connsiteY3" fmla="*/ 0 h 12225815"/>
              <a:gd name="connsiteX4" fmla="*/ 9023337 w 9023337"/>
              <a:gd name="connsiteY4" fmla="*/ 4882745 h 1222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3337" h="12225815">
                <a:moveTo>
                  <a:pt x="7179635" y="12225815"/>
                </a:moveTo>
                <a:lnTo>
                  <a:pt x="0" y="6478553"/>
                </a:lnTo>
                <a:lnTo>
                  <a:pt x="1033895" y="2360771"/>
                </a:lnTo>
                <a:lnTo>
                  <a:pt x="2923681" y="0"/>
                </a:lnTo>
                <a:lnTo>
                  <a:pt x="9023337" y="488274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2921EB-5E01-3585-2A2E-0F437A75DEF5}"/>
              </a:ext>
            </a:extLst>
          </p:cNvPr>
          <p:cNvSpPr/>
          <p:nvPr/>
        </p:nvSpPr>
        <p:spPr>
          <a:xfrm>
            <a:off x="579375" y="1388156"/>
            <a:ext cx="6518177" cy="4613044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Clean, explore and summarise trip records to identify </a:t>
            </a:r>
            <a:r>
              <a:rPr lang="en-US" b="1" dirty="0">
                <a:solidFill>
                  <a:schemeClr val="accent2"/>
                </a:solidFill>
              </a:rPr>
              <a:t>inefficiencies and patterns that can drive operational improvements</a:t>
            </a:r>
          </a:p>
          <a:p>
            <a:pPr algn="just"/>
            <a:endParaRPr lang="en-GB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2"/>
                </a:solidFill>
              </a:rPr>
              <a:t>Analyse a large volume of trip data to create insight into trip performance, passenger behaviour</a:t>
            </a:r>
            <a:r>
              <a:rPr lang="en-US" b="1" dirty="0">
                <a:solidFill>
                  <a:schemeClr val="accent2"/>
                </a:solidFill>
              </a:rPr>
              <a:t>, and fare patterns.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</a:endParaRPr>
          </a:p>
          <a:p>
            <a:pPr algn="just"/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7" name="Picture 16" descr="A white line drawing of a person with exclamation marks&#10;&#10;Description automatically generated">
            <a:extLst>
              <a:ext uri="{FF2B5EF4-FFF2-40B4-BE49-F238E27FC236}">
                <a16:creationId xmlns:a16="http://schemas.microsoft.com/office/drawing/2014/main" id="{023F17DF-B061-B629-7F1D-460BDD9AF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06" y="1651379"/>
            <a:ext cx="3336999" cy="3555241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39E215-54CB-1355-B7D1-8A99E58C6FD2}"/>
              </a:ext>
            </a:extLst>
          </p:cNvPr>
          <p:cNvSpPr txBox="1"/>
          <p:nvPr/>
        </p:nvSpPr>
        <p:spPr>
          <a:xfrm>
            <a:off x="484010" y="1556123"/>
            <a:ext cx="5970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</a:t>
            </a:r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 Problem Statement </a:t>
            </a:r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382630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D956-4D73-3BFD-8D54-2563065A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9432"/>
            <a:ext cx="3932237" cy="983226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 Data Cleaning and Preparation ---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C6B8-C575-A073-9ABD-449B9D67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Unwanted data columns dropped: </a:t>
            </a:r>
          </a:p>
          <a:p>
            <a:r>
              <a:rPr lang="en-GB" sz="1800" dirty="0">
                <a:solidFill>
                  <a:schemeClr val="bg1"/>
                </a:solidFill>
              </a:rPr>
              <a:t>Trip ID, Unnamed:10 &amp; Unnamed: 11</a:t>
            </a:r>
          </a:p>
          <a:p>
            <a:endParaRPr lang="en-GB" sz="2000" b="1" dirty="0">
              <a:solidFill>
                <a:schemeClr val="accent2"/>
              </a:solidFill>
            </a:endParaRPr>
          </a:p>
          <a:p>
            <a:r>
              <a:rPr lang="en-GB" sz="2000" b="1" dirty="0">
                <a:solidFill>
                  <a:schemeClr val="accent2"/>
                </a:solidFill>
              </a:rPr>
              <a:t>Columns with Missing Data</a:t>
            </a:r>
          </a:p>
          <a:p>
            <a:r>
              <a:rPr lang="en-GB" sz="1800" dirty="0">
                <a:solidFill>
                  <a:schemeClr val="bg1"/>
                </a:solidFill>
              </a:rPr>
              <a:t>Passenger Count, Fare Amount &amp; Trip Duration per Minute</a:t>
            </a:r>
          </a:p>
          <a:p>
            <a:r>
              <a:rPr lang="en-GB" sz="1800" dirty="0">
                <a:solidFill>
                  <a:schemeClr val="bg1"/>
                </a:solidFill>
              </a:rPr>
              <a:t>Replaced Missing data with the median</a:t>
            </a:r>
          </a:p>
          <a:p>
            <a:endParaRPr lang="en-GB" sz="2000" b="1" dirty="0">
              <a:solidFill>
                <a:schemeClr val="accent2"/>
              </a:solidFill>
            </a:endParaRPr>
          </a:p>
          <a:p>
            <a:r>
              <a:rPr lang="en-GB" sz="2000" b="1" dirty="0">
                <a:solidFill>
                  <a:schemeClr val="accent2"/>
                </a:solidFill>
              </a:rPr>
              <a:t>Inconsistencies with columns</a:t>
            </a:r>
            <a:r>
              <a:rPr lang="en-GB" sz="1800" b="1" dirty="0">
                <a:solidFill>
                  <a:schemeClr val="accent2"/>
                </a:solidFill>
              </a:rPr>
              <a:t>:</a:t>
            </a:r>
          </a:p>
          <a:p>
            <a:r>
              <a:rPr lang="en-GB" sz="1800" dirty="0">
                <a:solidFill>
                  <a:schemeClr val="bg1"/>
                </a:solidFill>
              </a:rPr>
              <a:t>Mode of Transport, Departure Station &amp; Arrival Station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accent2"/>
                </a:solidFill>
              </a:rPr>
              <a:t>No duplicates in the datasets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C1387-ADAD-59B0-F354-AFFC3746F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480" y="2009670"/>
            <a:ext cx="3506875" cy="327576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object 10">
            <a:extLst>
              <a:ext uri="{FF2B5EF4-FFF2-40B4-BE49-F238E27FC236}">
                <a16:creationId xmlns:a16="http://schemas.microsoft.com/office/drawing/2014/main" id="{650DC6A4-57F0-1359-A57C-FECC864CB3F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479" y="2009670"/>
            <a:ext cx="3506875" cy="32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7578AA-924B-1822-AD27-7A950375951B}"/>
              </a:ext>
            </a:extLst>
          </p:cNvPr>
          <p:cNvSpPr/>
          <p:nvPr/>
        </p:nvSpPr>
        <p:spPr>
          <a:xfrm>
            <a:off x="0" y="0"/>
            <a:ext cx="11943213" cy="1665027"/>
          </a:xfrm>
          <a:custGeom>
            <a:avLst/>
            <a:gdLst>
              <a:gd name="connsiteX0" fmla="*/ 22846 w 11120521"/>
              <a:gd name="connsiteY0" fmla="*/ 0 h 1293383"/>
              <a:gd name="connsiteX1" fmla="*/ 11120521 w 11120521"/>
              <a:gd name="connsiteY1" fmla="*/ 0 h 1293383"/>
              <a:gd name="connsiteX2" fmla="*/ 8870660 w 11120521"/>
              <a:gd name="connsiteY2" fmla="*/ 1293383 h 1293383"/>
              <a:gd name="connsiteX3" fmla="*/ 0 w 11120521"/>
              <a:gd name="connsiteY3" fmla="*/ 1293383 h 1293383"/>
              <a:gd name="connsiteX4" fmla="*/ 0 w 11120521"/>
              <a:gd name="connsiteY4" fmla="*/ 13133 h 1293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521" h="1293383">
                <a:moveTo>
                  <a:pt x="22846" y="0"/>
                </a:moveTo>
                <a:lnTo>
                  <a:pt x="11120521" y="0"/>
                </a:lnTo>
                <a:lnTo>
                  <a:pt x="8870660" y="1293383"/>
                </a:lnTo>
                <a:lnTo>
                  <a:pt x="0" y="1293383"/>
                </a:lnTo>
                <a:lnTo>
                  <a:pt x="0" y="1313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67CDC-B27E-8368-2C53-5FCC6A1317EB}"/>
              </a:ext>
            </a:extLst>
          </p:cNvPr>
          <p:cNvSpPr txBox="1"/>
          <p:nvPr/>
        </p:nvSpPr>
        <p:spPr>
          <a:xfrm>
            <a:off x="3110753" y="393386"/>
            <a:ext cx="5970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--Visualization of Missing Data--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72988D6-EF4C-6CFD-B1A9-562FB4C9B5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87" y="181815"/>
            <a:ext cx="1781175" cy="523875"/>
          </a:xfrm>
          <a:prstGeom prst="rect">
            <a:avLst/>
          </a:prstGeom>
        </p:spPr>
      </p:pic>
      <p:pic>
        <p:nvPicPr>
          <p:cNvPr id="10" name="Picture 9" descr="A close-up of a chart&#10;&#10;AI-generated content may be incorrect.">
            <a:extLst>
              <a:ext uri="{FF2B5EF4-FFF2-40B4-BE49-F238E27FC236}">
                <a16:creationId xmlns:a16="http://schemas.microsoft.com/office/drawing/2014/main" id="{19B92F8A-3241-6CB2-2DA3-05272F5F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8" y="1274826"/>
            <a:ext cx="4464558" cy="3507486"/>
          </a:xfrm>
          <a:prstGeom prst="rect">
            <a:avLst/>
          </a:prstGeom>
        </p:spPr>
      </p:pic>
      <p:pic>
        <p:nvPicPr>
          <p:cNvPr id="18" name="Picture 17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0260B029-0AFC-D568-11B6-2A632DDA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274826"/>
            <a:ext cx="4764024" cy="35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549-0FC1-5D9F-32C3-69B4AF8E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952"/>
            <a:ext cx="10515600" cy="420624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-- </a:t>
            </a:r>
            <a:r>
              <a:rPr lang="en-GB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Descriptive Statistics </a:t>
            </a:r>
            <a:r>
              <a:rPr lang="en-GB" sz="2400" b="1" dirty="0">
                <a:solidFill>
                  <a:schemeClr val="bg1"/>
                </a:solidFill>
              </a:rPr>
              <a:t>--</a:t>
            </a:r>
            <a:br>
              <a:rPr lang="en-GB" sz="2400" b="1" dirty="0">
                <a:solidFill>
                  <a:schemeClr val="bg1"/>
                </a:solidFill>
              </a:rPr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D3403-CB3C-602B-F621-FAB2CF030E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Numerical Variables</a:t>
            </a:r>
          </a:p>
          <a:p>
            <a:endParaRPr lang="en-GB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GB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09C33-E63C-7EA8-D213-53DAB13D8E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Categorical Variables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985C4546-FC25-3100-3833-707C5D66B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2580894"/>
            <a:ext cx="4864608" cy="2034540"/>
          </a:xfrm>
          <a:prstGeom prst="rect">
            <a:avLst/>
          </a:prstGeom>
        </p:spPr>
      </p:pic>
      <p:pic>
        <p:nvPicPr>
          <p:cNvPr id="8" name="Picture 7" descr="A screenshot of a table&#10;&#10;AI-generated content may be incorrect.">
            <a:extLst>
              <a:ext uri="{FF2B5EF4-FFF2-40B4-BE49-F238E27FC236}">
                <a16:creationId xmlns:a16="http://schemas.microsoft.com/office/drawing/2014/main" id="{06BF7523-AB8F-80FF-9B82-67132A9CF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0894"/>
            <a:ext cx="4632960" cy="2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4174-BBFD-E542-3B4A-78DD7BA1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1002792"/>
            <a:ext cx="10515600" cy="457200"/>
          </a:xfr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  <a:latin typeface="Georgia" panose="02040502050405020303" pitchFamily="18" charset="0"/>
              </a:rPr>
              <a:t>Categorical Visualization</a:t>
            </a:r>
          </a:p>
        </p:txBody>
      </p:sp>
      <p:pic>
        <p:nvPicPr>
          <p:cNvPr id="7" name="Content Placeholder 6" descr="A graph showing the number of travel modes&#10;&#10;AI-generated content may be incorrect.">
            <a:extLst>
              <a:ext uri="{FF2B5EF4-FFF2-40B4-BE49-F238E27FC236}">
                <a16:creationId xmlns:a16="http://schemas.microsoft.com/office/drawing/2014/main" id="{F94B3C34-9F3B-6A2B-3CBC-094355177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917192"/>
            <a:ext cx="3990975" cy="2200275"/>
          </a:xfrm>
        </p:spPr>
      </p:pic>
      <p:pic>
        <p:nvPicPr>
          <p:cNvPr id="9" name="Content Placeholder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C882A03-E183-3C4E-D966-EB3CB22AD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95775"/>
            <a:ext cx="4133848" cy="220027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EF3CF7-5C3A-FBFC-2A4F-FBC4A32BE7DF}"/>
              </a:ext>
            </a:extLst>
          </p:cNvPr>
          <p:cNvSpPr txBox="1">
            <a:spLocks/>
          </p:cNvSpPr>
          <p:nvPr/>
        </p:nvSpPr>
        <p:spPr>
          <a:xfrm>
            <a:off x="990600" y="545592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solidFill>
                  <a:schemeClr val="bg1"/>
                </a:solidFill>
                <a:latin typeface="Georgia" panose="02040502050405020303" pitchFamily="18" charset="0"/>
              </a:rPr>
              <a:t>Univariate Analysis</a:t>
            </a:r>
            <a:endParaRPr lang="en-GB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FC4A04E-55FD-D41A-A145-BEF798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6" y="1917191"/>
            <a:ext cx="3914774" cy="2200275"/>
          </a:xfrm>
          <a:prstGeom prst="rect">
            <a:avLst/>
          </a:prstGeom>
        </p:spPr>
      </p:pic>
      <p:pic>
        <p:nvPicPr>
          <p:cNvPr id="13" name="Picture 12" descr="A graph showing the number of travel travels&#10;&#10;AI-generated content may be incorrect.">
            <a:extLst>
              <a:ext uri="{FF2B5EF4-FFF2-40B4-BE49-F238E27FC236}">
                <a16:creationId xmlns:a16="http://schemas.microsoft.com/office/drawing/2014/main" id="{C33A3065-816B-769E-ECF7-5E0F990B0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3" y="1917191"/>
            <a:ext cx="3590928" cy="2200275"/>
          </a:xfrm>
          <a:prstGeom prst="rect">
            <a:avLst/>
          </a:prstGeom>
        </p:spPr>
      </p:pic>
      <p:pic>
        <p:nvPicPr>
          <p:cNvPr id="15" name="Picture 14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A770E49C-D99F-2F51-A3B6-DD40448CA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05" y="4211955"/>
            <a:ext cx="4227195" cy="22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4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2007-C78D-FB31-3477-6EC5B415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00" y="174396"/>
            <a:ext cx="3932237" cy="447773"/>
          </a:xfrm>
        </p:spPr>
        <p:txBody>
          <a:bodyPr anchor="ctr">
            <a:normAutofit/>
          </a:bodyPr>
          <a:lstStyle/>
          <a:p>
            <a:pPr algn="ctr"/>
            <a:r>
              <a:rPr lang="en-GB" sz="1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ergia"/>
              </a:rPr>
              <a:t>Numerical Visualisation</a:t>
            </a:r>
          </a:p>
        </p:txBody>
      </p:sp>
      <p:pic>
        <p:nvPicPr>
          <p:cNvPr id="14" name="Content Placeholder 13" descr="A blue square with numbers&#10;&#10;AI-generated content may be incorrect.">
            <a:extLst>
              <a:ext uri="{FF2B5EF4-FFF2-40B4-BE49-F238E27FC236}">
                <a16:creationId xmlns:a16="http://schemas.microsoft.com/office/drawing/2014/main" id="{890151C6-E80E-F500-B384-2E4F386B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9" y="653101"/>
            <a:ext cx="5816338" cy="190657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EEEF760-40A5-F652-526F-9F3828BD4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825" y="659426"/>
            <a:ext cx="6487998" cy="619857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6" name="Picture 15" descr="A blue square with numbers&#10;&#10;AI-generated content may be incorrect.">
            <a:extLst>
              <a:ext uri="{FF2B5EF4-FFF2-40B4-BE49-F238E27FC236}">
                <a16:creationId xmlns:a16="http://schemas.microsoft.com/office/drawing/2014/main" id="{92BF22F1-1E0C-50C7-F916-1C8770A8C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48" y="2667482"/>
            <a:ext cx="5816338" cy="2041353"/>
          </a:xfrm>
          <a:prstGeom prst="rect">
            <a:avLst/>
          </a:prstGeom>
        </p:spPr>
      </p:pic>
      <p:pic>
        <p:nvPicPr>
          <p:cNvPr id="18" name="Picture 17" descr="A blue square with numbers&#10;&#10;AI-generated content may be incorrect.">
            <a:extLst>
              <a:ext uri="{FF2B5EF4-FFF2-40B4-BE49-F238E27FC236}">
                <a16:creationId xmlns:a16="http://schemas.microsoft.com/office/drawing/2014/main" id="{FCD34072-6AD9-653E-B7B6-BDB5DBC37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1" y="4911213"/>
            <a:ext cx="5816338" cy="17444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DB6F7F-F35C-6BFE-0B78-33B332AFDF0B}"/>
              </a:ext>
            </a:extLst>
          </p:cNvPr>
          <p:cNvSpPr txBox="1"/>
          <p:nvPr/>
        </p:nvSpPr>
        <p:spPr>
          <a:xfrm>
            <a:off x="6862714" y="659426"/>
            <a:ext cx="515646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Georgia" panose="02040502050405020303" pitchFamily="18" charset="0"/>
              </a:rPr>
              <a:t>Distribution of Passenger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No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Upper Quartile and Lower Quartiles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Passenger Count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Distribution of Fare Amount</a:t>
            </a: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No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Upper Quartile and Lower Quartiles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Fare Amount Range</a:t>
            </a: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2"/>
                </a:solidFill>
                <a:latin typeface="Georgia" panose="02040502050405020303" pitchFamily="18" charset="0"/>
              </a:rPr>
              <a:t>Distribution of Trip Duration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No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Upper Quartile and Lower Quartiles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/>
                </a:solidFill>
                <a:latin typeface="Georgia" panose="02040502050405020303" pitchFamily="18" charset="0"/>
              </a:rPr>
              <a:t>Trip Duration Per Minute Range</a:t>
            </a:r>
          </a:p>
          <a:p>
            <a:endParaRPr lang="en-GB" sz="1600" b="1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17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e_Study_TEMPLATE.potx" id="{CAAA9D9D-9F8E-4BAE-8507-F87B963397A8}" vid="{7700894B-E0E2-4557-8006-F88BF5FB3D6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e_Study_TEMPLATE.potx" id="{CAAA9D9D-9F8E-4BAE-8507-F87B963397A8}" vid="{E903FB66-8D45-4344-B0FD-A7E2B2EAEB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Case_Study_TEMPLATE</Template>
  <TotalTime>636</TotalTime>
  <Words>732</Words>
  <Application>Microsoft Office PowerPoint</Application>
  <PresentationFormat>Widescreen</PresentationFormat>
  <Paragraphs>211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Georgia</vt:lpstr>
      <vt:lpstr>Goergia</vt:lpstr>
      <vt:lpstr>menlo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-- Data Cleaning and Preparation ---</vt:lpstr>
      <vt:lpstr>PowerPoint Presentation</vt:lpstr>
      <vt:lpstr> -- Descriptive Statistics -- </vt:lpstr>
      <vt:lpstr>Categorical Visualization</vt:lpstr>
      <vt:lpstr>Numerical Visualisation</vt:lpstr>
      <vt:lpstr>Bivariate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Dolapo</dc:creator>
  <cp:lastModifiedBy>EUGENE OSAE</cp:lastModifiedBy>
  <cp:revision>7</cp:revision>
  <dcterms:created xsi:type="dcterms:W3CDTF">2025-06-27T10:57:42Z</dcterms:created>
  <dcterms:modified xsi:type="dcterms:W3CDTF">2025-11-28T00:02:48Z</dcterms:modified>
</cp:coreProperties>
</file>